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1" r:id="rId4"/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989d1eda3d_6_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989d1eda3d_6_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989d1eda3d_6_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ab7ee8d6ac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3ab7ee8d6ac_1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09dfa30c6_2_19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a09dfa30c6_2_19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a09dfa30c6_2_19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9908c7a01b_0_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9908c7a01b_0_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9908c7a01b_0_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9908c7a01b_0_8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39908c7a01b_0_88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9908c7a01b_0_88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9908c7a01b_0_4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39908c7a01b_0_4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39908c7a01b_0_4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b7ee8d6ac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ab7ee8d6ac_1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908c7a01b_0_3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39908c7a01b_0_32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9908c7a01b_0_32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ab7ee8d6ac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ab7ee8d6ac_1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003f00db3_1_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7003f00db3_1_1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7003f00db3_1_1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ab7ee8d6ac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3ab7ee8d6ac_1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09dfa30c6_2_1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a09dfa30c6_2_1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a09dfa30c6_2_1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908c7a01b_0_11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39908c7a01b_0_116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39908c7a01b_0_116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9908c7a01b_0_129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39908c7a01b_0_129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9908c7a01b_0_129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b7ee8d6ac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ab7ee8d6ac_1_1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b7ee8d6ac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ab7ee8d6ac_1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09dfa30c6_2_53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3a09dfa30c6_2_53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g3a09dfa30c6_2_53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a09dfa30c6_2_162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a09dfa30c6_2_162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a09dfa30c6_2_162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908c7a01b_0_60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908c7a01b_0_60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9908c7a01b_0_60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09dfa30c6_2_31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3a09dfa30c6_2_31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a09dfa30c6_2_31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09dfa30c6_2_136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a09dfa30c6_2_136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a09dfa30c6_2_136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a09dfa30c6_2_7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3a09dfa30c6_2_7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a09dfa30c6_2_7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a09dfa30c6_2_118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a09dfa30c6_2_118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a09dfa30c6_2_118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a09dfa30c6_2_95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a09dfa30c6_2_95:notes"/>
          <p:cNvSpPr txBox="1"/>
          <p:nvPr>
            <p:ph idx="1" type="body"/>
          </p:nvPr>
        </p:nvSpPr>
        <p:spPr>
          <a:xfrm>
            <a:off x="914400" y="4400550"/>
            <a:ext cx="73152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3a09dfa30c6_2_95:notes"/>
          <p:cNvSpPr txBox="1"/>
          <p:nvPr>
            <p:ph idx="12" type="sldNum"/>
          </p:nvPr>
        </p:nvSpPr>
        <p:spPr>
          <a:xfrm>
            <a:off x="5179484" y="8685213"/>
            <a:ext cx="39624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9908c7a01b_0_24:notes"/>
          <p:cNvSpPr/>
          <p:nvPr>
            <p:ph idx="2" type="sldImg"/>
          </p:nvPr>
        </p:nvSpPr>
        <p:spPr>
          <a:xfrm>
            <a:off x="914400" y="1143000"/>
            <a:ext cx="73152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39908c7a01b_0_24:notes"/>
          <p:cNvSpPr txBox="1"/>
          <p:nvPr>
            <p:ph idx="1" type="body"/>
          </p:nvPr>
        </p:nvSpPr>
        <p:spPr>
          <a:xfrm>
            <a:off x="914400" y="4400550"/>
            <a:ext cx="73152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39908c7a01b_0_24:notes"/>
          <p:cNvSpPr txBox="1"/>
          <p:nvPr>
            <p:ph idx="12" type="sldNum"/>
          </p:nvPr>
        </p:nvSpPr>
        <p:spPr>
          <a:xfrm>
            <a:off x="5179484" y="8685213"/>
            <a:ext cx="39624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3" name="Google Shape;83;p20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84" name="Google Shape;84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1" name="Google Shape;91;p21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2" name="Google Shape;92;p21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93" name="Google Shape;9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4" name="Google Shape;104;p23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5" name="Google Shape;105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2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6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C5F8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youtube.com/watch?v=p13G_dxE9eM" TargetMode="External"/><Relationship Id="rId4" Type="http://schemas.openxmlformats.org/officeDocument/2006/relationships/image" Target="../media/image21.jpg"/><Relationship Id="rId5" Type="http://schemas.openxmlformats.org/officeDocument/2006/relationships/hyperlink" Target="http://www.youtube.com/watch?v=QEEfnbGExuA" TargetMode="External"/><Relationship Id="rId6" Type="http://schemas.openxmlformats.org/officeDocument/2006/relationships/image" Target="../media/image2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2.jp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tmp/rasterized-gradient-cf470be6.png" id="132" name="Google Shape;1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2725" y="-63987"/>
            <a:ext cx="9371498" cy="5271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/>
          <p:nvPr/>
        </p:nvSpPr>
        <p:spPr>
          <a:xfrm>
            <a:off x="492214" y="273725"/>
            <a:ext cx="8001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Arial"/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MIPS Processor Comparison</a:t>
            </a:r>
            <a:endParaRPr b="0" i="0" sz="4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27"/>
          <p:cNvSpPr/>
          <p:nvPr/>
        </p:nvSpPr>
        <p:spPr>
          <a:xfrm>
            <a:off x="1809675" y="1058954"/>
            <a:ext cx="536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lang="en" sz="2250">
                <a:solidFill>
                  <a:schemeClr val="lt1"/>
                </a:solidFill>
              </a:rPr>
              <a:t>16-Bit Single-Cycle vs 32-Bit Single Cycle</a:t>
            </a:r>
            <a:endParaRPr sz="225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</a:pPr>
            <a:r>
              <a:rPr lang="en" sz="2250">
                <a:solidFill>
                  <a:schemeClr val="lt1"/>
                </a:solidFill>
              </a:rPr>
              <a:t>Implemented in Verilog</a:t>
            </a:r>
            <a:endParaRPr sz="2250">
              <a:solidFill>
                <a:schemeClr val="lt1"/>
              </a:solidFill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t/>
            </a:r>
            <a:endParaRPr sz="2250">
              <a:solidFill>
                <a:srgbClr val="FFFFFF"/>
              </a:solidFill>
            </a:endParaRPr>
          </a:p>
        </p:txBody>
      </p:sp>
      <p:sp>
        <p:nvSpPr>
          <p:cNvPr id="135" name="Google Shape;135;p27"/>
          <p:cNvSpPr/>
          <p:nvPr/>
        </p:nvSpPr>
        <p:spPr>
          <a:xfrm>
            <a:off x="3540525" y="2017075"/>
            <a:ext cx="1905000" cy="19200"/>
          </a:xfrm>
          <a:prstGeom prst="rect">
            <a:avLst/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3461625" y="2103988"/>
            <a:ext cx="2062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Sean Wygant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Heba Hafez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Daniel Mondragon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</a:rPr>
              <a:t>Ricardo Herrera-Pineda</a:t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3113697" y="4328600"/>
            <a:ext cx="29166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Arial"/>
              <a:buNone/>
            </a:pPr>
            <a:r>
              <a:rPr lang="en" sz="1350">
                <a:solidFill>
                  <a:srgbClr val="FFFFFF"/>
                </a:solidFill>
              </a:rPr>
              <a:t>ECE 4300: Computer Architecture</a:t>
            </a:r>
            <a:endParaRPr sz="1350">
              <a:solidFill>
                <a:srgbClr val="FFFFFF"/>
              </a:solidFill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4018876" y="4639275"/>
            <a:ext cx="11061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November 2025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5101" y="1939761"/>
            <a:ext cx="2916438" cy="31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457200" y="13716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Test Program</a:t>
            </a:r>
            <a:endParaRPr/>
          </a:p>
        </p:txBody>
      </p:sp>
      <p:sp>
        <p:nvSpPr>
          <p:cNvPr id="298" name="Google Shape;298;p36"/>
          <p:cNvSpPr txBox="1"/>
          <p:nvPr/>
        </p:nvSpPr>
        <p:spPr>
          <a:xfrm>
            <a:off x="731520" y="123444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A757F"/>
                </a:solidFill>
                <a:latin typeface="Calibri"/>
                <a:ea typeface="Calibri"/>
                <a:cs typeface="Calibri"/>
                <a:sym typeface="Calibri"/>
              </a:rPr>
              <a:t>Summation Algorithm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1371600" y="2057400"/>
            <a:ext cx="6400800" cy="685800"/>
          </a:xfrm>
          <a:prstGeom prst="rect">
            <a:avLst/>
          </a:prstGeom>
          <a:solidFill>
            <a:srgbClr val="F0F8F8"/>
          </a:solidFill>
          <a:ln cap="flat" cmpd="sng" w="254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274300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Sum = 0 + 1 + 2 + 3 + ... + 48 + 49</a:t>
            </a:r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1097280" y="3086100"/>
            <a:ext cx="6949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Register $3: Tracks current value of n</a:t>
            </a:r>
            <a:endParaRPr/>
          </a:p>
        </p:txBody>
      </p:sp>
      <p:sp>
        <p:nvSpPr>
          <p:cNvPr id="301" name="Google Shape;301;p36"/>
          <p:cNvSpPr txBox="1"/>
          <p:nvPr/>
        </p:nvSpPr>
        <p:spPr>
          <a:xfrm>
            <a:off x="1097280" y="3429000"/>
            <a:ext cx="6949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Register $4: Stores running sum (displayed on LEDs)</a:t>
            </a:r>
            <a:endParaRPr/>
          </a:p>
        </p:txBody>
      </p:sp>
      <p:sp>
        <p:nvSpPr>
          <p:cNvPr id="302" name="Google Shape;302;p36"/>
          <p:cNvSpPr txBox="1"/>
          <p:nvPr/>
        </p:nvSpPr>
        <p:spPr>
          <a:xfrm>
            <a:off x="1097280" y="3771900"/>
            <a:ext cx="6949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Loop limit: 49 (hardcoded)</a:t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1097280" y="4114800"/>
            <a:ext cx="69494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Expected result: 1,225 (using formula n(n+1)/2)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7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Performance Metrics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/>
          <p:nvPr/>
        </p:nvSpPr>
        <p:spPr>
          <a:xfrm>
            <a:off x="476250" y="1158470"/>
            <a:ext cx="3674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Metrics to Measure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7"/>
          <p:cNvSpPr/>
          <p:nvPr/>
        </p:nvSpPr>
        <p:spPr>
          <a:xfrm>
            <a:off x="381035" y="1756141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707125" y="1697450"/>
            <a:ext cx="36744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rPr b="0" i="0" lang="en" sz="18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Execution time</a:t>
            </a:r>
            <a:endParaRPr b="0" i="0" sz="180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rPr lang="en" sz="1800">
                <a:solidFill>
                  <a:srgbClr val="2C2C2C"/>
                </a:solidFill>
              </a:rPr>
              <a:t>Clock cycles per instruction (CPI)</a:t>
            </a:r>
            <a:endParaRPr sz="1800">
              <a:solidFill>
                <a:srgbClr val="2C2C2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rPr lang="en" sz="1800">
                <a:solidFill>
                  <a:srgbClr val="2C2C2C"/>
                </a:solidFill>
              </a:rPr>
              <a:t>Power consumption</a:t>
            </a:r>
            <a:endParaRPr sz="1800">
              <a:solidFill>
                <a:srgbClr val="2C2C2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rPr lang="en" sz="1800">
                <a:solidFill>
                  <a:srgbClr val="2C2C2C"/>
                </a:solidFill>
              </a:rPr>
              <a:t>CPU utilization</a:t>
            </a:r>
            <a:endParaRPr sz="1800">
              <a:solidFill>
                <a:srgbClr val="2C2C2C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rPr lang="en" sz="1800">
                <a:solidFill>
                  <a:srgbClr val="2C2C2C"/>
                </a:solidFill>
              </a:rPr>
              <a:t>Temperature</a:t>
            </a:r>
            <a:endParaRPr sz="1800">
              <a:solidFill>
                <a:srgbClr val="2C2C2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rgbClr val="2C2C2C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200"/>
              <a:buFont typeface="Arial"/>
              <a:buNone/>
            </a:pPr>
            <a:r>
              <a:t/>
            </a:r>
            <a:endParaRPr sz="1800">
              <a:solidFill>
                <a:srgbClr val="2C2C2C"/>
              </a:solidFill>
            </a:endParaRPr>
          </a:p>
        </p:txBody>
      </p:sp>
      <p:sp>
        <p:nvSpPr>
          <p:cNvPr id="314" name="Google Shape;314;p37"/>
          <p:cNvSpPr/>
          <p:nvPr/>
        </p:nvSpPr>
        <p:spPr>
          <a:xfrm>
            <a:off x="374008" y="2166348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7"/>
          <p:cNvSpPr/>
          <p:nvPr/>
        </p:nvSpPr>
        <p:spPr>
          <a:xfrm>
            <a:off x="381025" y="2589507"/>
            <a:ext cx="139800" cy="1728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381025" y="2992277"/>
            <a:ext cx="139800" cy="1728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7"/>
          <p:cNvSpPr/>
          <p:nvPr/>
        </p:nvSpPr>
        <p:spPr>
          <a:xfrm>
            <a:off x="381025" y="3416128"/>
            <a:ext cx="139800" cy="1728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509" y="1081925"/>
            <a:ext cx="3158992" cy="173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7"/>
          <p:cNvPicPr preferRelativeResize="0"/>
          <p:nvPr/>
        </p:nvPicPr>
        <p:blipFill rotWithShape="1">
          <a:blip r:embed="rId4">
            <a:alphaModFix/>
          </a:blip>
          <a:srcRect b="27149" l="0" r="0" t="29707"/>
          <a:stretch/>
        </p:blipFill>
        <p:spPr>
          <a:xfrm>
            <a:off x="4873026" y="2975525"/>
            <a:ext cx="3022058" cy="173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310657" y="228609"/>
            <a:ext cx="852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16 Bit Single-Cycle Processor Schematic in Verilog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488" y="898557"/>
            <a:ext cx="6034524" cy="41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9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310650" y="228600"/>
            <a:ext cx="852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32</a:t>
            </a:r>
            <a:r>
              <a:rPr b="1" lang="en" sz="2700">
                <a:solidFill>
                  <a:srgbClr val="FFFFFF"/>
                </a:solidFill>
              </a:rPr>
              <a:t> Bit Single-Cycle Processor Schematic in Verilog 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900" y="874843"/>
            <a:ext cx="6898028" cy="42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0"/>
          <p:cNvSpPr/>
          <p:nvPr/>
        </p:nvSpPr>
        <p:spPr>
          <a:xfrm>
            <a:off x="310650" y="228600"/>
            <a:ext cx="852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Board Utilization Tables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3082"/>
            <a:ext cx="4386149" cy="2084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6150" y="1337188"/>
            <a:ext cx="4757850" cy="2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1732275" y="836707"/>
            <a:ext cx="9216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16-Bit</a:t>
            </a:r>
            <a:endParaRPr sz="2200"/>
          </a:p>
        </p:txBody>
      </p:sp>
      <p:sp>
        <p:nvSpPr>
          <p:cNvPr id="346" name="Google Shape;346;p40"/>
          <p:cNvSpPr txBox="1"/>
          <p:nvPr/>
        </p:nvSpPr>
        <p:spPr>
          <a:xfrm>
            <a:off x="6124875" y="838500"/>
            <a:ext cx="128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32</a:t>
            </a:r>
            <a:r>
              <a:rPr lang="en" sz="2200">
                <a:solidFill>
                  <a:schemeClr val="dk1"/>
                </a:solidFill>
              </a:rPr>
              <a:t>-Bit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875" y="3373400"/>
            <a:ext cx="2700744" cy="174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725" y="3418112"/>
            <a:ext cx="4853601" cy="165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457200" y="13716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 Utilization Analysis</a:t>
            </a:r>
            <a:endParaRPr/>
          </a:p>
        </p:txBody>
      </p:sp>
      <p:sp>
        <p:nvSpPr>
          <p:cNvPr id="355" name="Google Shape;355;p41"/>
          <p:cNvSpPr/>
          <p:nvPr/>
        </p:nvSpPr>
        <p:spPr>
          <a:xfrm>
            <a:off x="731520" y="1371600"/>
            <a:ext cx="1645920" cy="34290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Resource</a:t>
            </a:r>
            <a:endParaRPr/>
          </a:p>
        </p:txBody>
      </p:sp>
      <p:sp>
        <p:nvSpPr>
          <p:cNvPr id="356" name="Google Shape;356;p41"/>
          <p:cNvSpPr/>
          <p:nvPr/>
        </p:nvSpPr>
        <p:spPr>
          <a:xfrm>
            <a:off x="2743200" y="1371600"/>
            <a:ext cx="1645920" cy="34290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16-Bit</a:t>
            </a:r>
            <a:endParaRPr/>
          </a:p>
        </p:txBody>
      </p:sp>
      <p:sp>
        <p:nvSpPr>
          <p:cNvPr id="357" name="Google Shape;357;p41"/>
          <p:cNvSpPr/>
          <p:nvPr/>
        </p:nvSpPr>
        <p:spPr>
          <a:xfrm>
            <a:off x="4572000" y="1371600"/>
            <a:ext cx="1645920" cy="34290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32-Bit</a:t>
            </a:r>
            <a:endParaRPr/>
          </a:p>
        </p:txBody>
      </p:sp>
      <p:sp>
        <p:nvSpPr>
          <p:cNvPr id="358" name="Google Shape;358;p41"/>
          <p:cNvSpPr/>
          <p:nvPr/>
        </p:nvSpPr>
        <p:spPr>
          <a:xfrm>
            <a:off x="6583680" y="1371600"/>
            <a:ext cx="1828800" cy="34290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Winner</a:t>
            </a:r>
            <a:endParaRPr/>
          </a:p>
        </p:txBody>
      </p:sp>
      <p:sp>
        <p:nvSpPr>
          <p:cNvPr id="359" name="Google Shape;359;p41"/>
          <p:cNvSpPr/>
          <p:nvPr/>
        </p:nvSpPr>
        <p:spPr>
          <a:xfrm>
            <a:off x="731520" y="17145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LUTs</a:t>
            </a:r>
            <a:endParaRPr/>
          </a:p>
        </p:txBody>
      </p:sp>
      <p:sp>
        <p:nvSpPr>
          <p:cNvPr id="360" name="Google Shape;360;p41"/>
          <p:cNvSpPr/>
          <p:nvPr/>
        </p:nvSpPr>
        <p:spPr>
          <a:xfrm>
            <a:off x="2743200" y="17145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414 (0.65%)</a:t>
            </a:r>
            <a:endParaRPr/>
          </a:p>
        </p:txBody>
      </p:sp>
      <p:sp>
        <p:nvSpPr>
          <p:cNvPr id="361" name="Google Shape;361;p41"/>
          <p:cNvSpPr/>
          <p:nvPr/>
        </p:nvSpPr>
        <p:spPr>
          <a:xfrm>
            <a:off x="4572000" y="17145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376 (0.59%)</a:t>
            </a:r>
            <a:endParaRPr/>
          </a:p>
        </p:txBody>
      </p:sp>
      <p:sp>
        <p:nvSpPr>
          <p:cNvPr id="362" name="Google Shape;362;p41"/>
          <p:cNvSpPr/>
          <p:nvPr/>
        </p:nvSpPr>
        <p:spPr>
          <a:xfrm>
            <a:off x="6583680" y="1714500"/>
            <a:ext cx="182880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32-bit ✓</a:t>
            </a:r>
            <a:endParaRPr/>
          </a:p>
        </p:txBody>
      </p:sp>
      <p:sp>
        <p:nvSpPr>
          <p:cNvPr id="363" name="Google Shape;363;p41"/>
          <p:cNvSpPr/>
          <p:nvPr/>
        </p:nvSpPr>
        <p:spPr>
          <a:xfrm>
            <a:off x="731520" y="2057400"/>
            <a:ext cx="1645920" cy="342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Flip-Flops</a:t>
            </a:r>
            <a:endParaRPr/>
          </a:p>
        </p:txBody>
      </p:sp>
      <p:sp>
        <p:nvSpPr>
          <p:cNvPr id="364" name="Google Shape;364;p41"/>
          <p:cNvSpPr/>
          <p:nvPr/>
        </p:nvSpPr>
        <p:spPr>
          <a:xfrm>
            <a:off x="2743200" y="2057400"/>
            <a:ext cx="1645920" cy="342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116 (0.09%)</a:t>
            </a:r>
            <a:endParaRPr/>
          </a:p>
        </p:txBody>
      </p:sp>
      <p:sp>
        <p:nvSpPr>
          <p:cNvPr id="365" name="Google Shape;365;p41"/>
          <p:cNvSpPr/>
          <p:nvPr/>
        </p:nvSpPr>
        <p:spPr>
          <a:xfrm>
            <a:off x="4572000" y="2057400"/>
            <a:ext cx="1645920" cy="342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196 (0.15%)</a:t>
            </a:r>
            <a:endParaRPr/>
          </a:p>
        </p:txBody>
      </p:sp>
      <p:sp>
        <p:nvSpPr>
          <p:cNvPr id="366" name="Google Shape;366;p41"/>
          <p:cNvSpPr/>
          <p:nvPr/>
        </p:nvSpPr>
        <p:spPr>
          <a:xfrm>
            <a:off x="6583680" y="2057400"/>
            <a:ext cx="1828800" cy="3429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16-bit ✓</a:t>
            </a:r>
            <a:endParaRPr/>
          </a:p>
        </p:txBody>
      </p:sp>
      <p:sp>
        <p:nvSpPr>
          <p:cNvPr id="367" name="Google Shape;367;p41"/>
          <p:cNvSpPr/>
          <p:nvPr/>
        </p:nvSpPr>
        <p:spPr>
          <a:xfrm>
            <a:off x="731520" y="24003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I/O</a:t>
            </a:r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2743200" y="24003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21 (10.0%)</a:t>
            </a:r>
            <a:endParaRPr/>
          </a:p>
        </p:txBody>
      </p:sp>
      <p:sp>
        <p:nvSpPr>
          <p:cNvPr id="369" name="Google Shape;369;p41"/>
          <p:cNvSpPr/>
          <p:nvPr/>
        </p:nvSpPr>
        <p:spPr>
          <a:xfrm>
            <a:off x="4572000" y="2400300"/>
            <a:ext cx="164592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21 (10.0%)</a:t>
            </a:r>
            <a:endParaRPr/>
          </a:p>
        </p:txBody>
      </p:sp>
      <p:sp>
        <p:nvSpPr>
          <p:cNvPr id="370" name="Google Shape;370;p41"/>
          <p:cNvSpPr/>
          <p:nvPr/>
        </p:nvSpPr>
        <p:spPr>
          <a:xfrm>
            <a:off x="6583680" y="2400300"/>
            <a:ext cx="1828800" cy="342900"/>
          </a:xfrm>
          <a:prstGeom prst="rect">
            <a:avLst/>
          </a:prstGeom>
          <a:solidFill>
            <a:srgbClr val="F0F8F8"/>
          </a:solidFill>
          <a:ln cap="flat" cmpd="sng" w="127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Tie</a:t>
            </a:r>
            <a:endParaRPr/>
          </a:p>
        </p:txBody>
      </p:sp>
      <p:sp>
        <p:nvSpPr>
          <p:cNvPr id="371" name="Google Shape;371;p41"/>
          <p:cNvSpPr/>
          <p:nvPr/>
        </p:nvSpPr>
        <p:spPr>
          <a:xfrm>
            <a:off x="731520" y="3086100"/>
            <a:ext cx="7772400" cy="1371600"/>
          </a:xfrm>
          <a:prstGeom prst="rect">
            <a:avLst/>
          </a:prstGeom>
          <a:solidFill>
            <a:srgbClr val="FFFAF0"/>
          </a:solidFill>
          <a:ln cap="flat" cmpd="sng" w="38100">
            <a:solidFill>
              <a:srgbClr val="E651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18287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5100"/>
                </a:solidFill>
                <a:latin typeface="Calibri"/>
                <a:ea typeface="Calibri"/>
                <a:cs typeface="Calibri"/>
                <a:sym typeface="Calibri"/>
              </a:rPr>
              <a:t>Key Insight: Algorithmic Efficiency Matters!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16-bit uses MORE LUTs: Inefficient branch logic (</a:t>
            </a:r>
            <a:r>
              <a:rPr lang="en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operations vs 2)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32-bit uses MORE FFs: Wider data paths need more storage (expected!)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• The lesson: Smart algorithms beat brute-force narrowing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42"/>
          <p:cNvSpPr/>
          <p:nvPr/>
        </p:nvSpPr>
        <p:spPr>
          <a:xfrm>
            <a:off x="306350" y="228600"/>
            <a:ext cx="2015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Power Draw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b="2309" l="0" r="0" t="7495"/>
          <a:stretch/>
        </p:blipFill>
        <p:spPr>
          <a:xfrm>
            <a:off x="0" y="1271600"/>
            <a:ext cx="4453399" cy="25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/>
        </p:nvSpPr>
        <p:spPr>
          <a:xfrm>
            <a:off x="1771800" y="838200"/>
            <a:ext cx="102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16-Bit</a:t>
            </a:r>
            <a:endParaRPr/>
          </a:p>
        </p:txBody>
      </p:sp>
      <p:sp>
        <p:nvSpPr>
          <p:cNvPr id="381" name="Google Shape;381;p42"/>
          <p:cNvSpPr txBox="1"/>
          <p:nvPr/>
        </p:nvSpPr>
        <p:spPr>
          <a:xfrm>
            <a:off x="6325750" y="838200"/>
            <a:ext cx="94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32</a:t>
            </a:r>
            <a:r>
              <a:rPr lang="en" sz="2200">
                <a:solidFill>
                  <a:schemeClr val="dk1"/>
                </a:solidFill>
              </a:rPr>
              <a:t>-Bit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3400" y="1361400"/>
            <a:ext cx="4690601" cy="257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 rotWithShape="1">
          <a:blip r:embed="rId5">
            <a:alphaModFix/>
          </a:blip>
          <a:srcRect b="28431" l="14803" r="29377" t="30237"/>
          <a:stretch/>
        </p:blipFill>
        <p:spPr>
          <a:xfrm>
            <a:off x="2187195" y="2841099"/>
            <a:ext cx="2143476" cy="210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 rotWithShape="1">
          <a:blip r:embed="rId6">
            <a:alphaModFix/>
          </a:blip>
          <a:srcRect b="30712" l="26787" r="32026" t="37457"/>
          <a:stretch/>
        </p:blipFill>
        <p:spPr>
          <a:xfrm>
            <a:off x="6783770" y="2795065"/>
            <a:ext cx="2143469" cy="22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43"/>
          <p:cNvSpPr txBox="1"/>
          <p:nvPr/>
        </p:nvSpPr>
        <p:spPr>
          <a:xfrm>
            <a:off x="457200" y="137160"/>
            <a:ext cx="8229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Power Draw Analysis</a:t>
            </a:r>
            <a:endParaRPr/>
          </a:p>
        </p:txBody>
      </p:sp>
      <p:sp>
        <p:nvSpPr>
          <p:cNvPr id="391" name="Google Shape;391;p43"/>
          <p:cNvSpPr txBox="1"/>
          <p:nvPr/>
        </p:nvSpPr>
        <p:spPr>
          <a:xfrm>
            <a:off x="457200" y="123444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A757F"/>
                </a:solidFill>
                <a:latin typeface="Calibri"/>
                <a:ea typeface="Calibri"/>
                <a:cs typeface="Calibri"/>
                <a:sym typeface="Calibri"/>
              </a:rPr>
              <a:t>16-Bit</a:t>
            </a:r>
            <a:endParaRPr/>
          </a:p>
        </p:txBody>
      </p:sp>
      <p:sp>
        <p:nvSpPr>
          <p:cNvPr id="392" name="Google Shape;392;p43"/>
          <p:cNvSpPr txBox="1"/>
          <p:nvPr/>
        </p:nvSpPr>
        <p:spPr>
          <a:xfrm>
            <a:off x="4572000" y="1234440"/>
            <a:ext cx="4114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4DB6AC"/>
                </a:solidFill>
                <a:latin typeface="Calibri"/>
                <a:ea typeface="Calibri"/>
                <a:cs typeface="Calibri"/>
                <a:sym typeface="Calibri"/>
              </a:rPr>
              <a:t>32-Bit</a:t>
            </a:r>
            <a:endParaRPr/>
          </a:p>
        </p:txBody>
      </p:sp>
      <p:sp>
        <p:nvSpPr>
          <p:cNvPr id="393" name="Google Shape;393;p43"/>
          <p:cNvSpPr txBox="1"/>
          <p:nvPr/>
        </p:nvSpPr>
        <p:spPr>
          <a:xfrm>
            <a:off x="731520" y="20574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Total Power: 6.604 W</a:t>
            </a:r>
            <a:endParaRPr/>
          </a:p>
        </p:txBody>
      </p:sp>
      <p:sp>
        <p:nvSpPr>
          <p:cNvPr id="394" name="Google Shape;394;p43"/>
          <p:cNvSpPr txBox="1"/>
          <p:nvPr/>
        </p:nvSpPr>
        <p:spPr>
          <a:xfrm>
            <a:off x="4754880" y="20574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Total Power: 6.613 W</a:t>
            </a:r>
            <a:endParaRPr/>
          </a:p>
        </p:txBody>
      </p:sp>
      <p:sp>
        <p:nvSpPr>
          <p:cNvPr id="395" name="Google Shape;395;p43"/>
          <p:cNvSpPr txBox="1"/>
          <p:nvPr/>
        </p:nvSpPr>
        <p:spPr>
          <a:xfrm>
            <a:off x="731520" y="24003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Dynamic: 6.466 W (98%)</a:t>
            </a:r>
            <a:endParaRPr/>
          </a:p>
        </p:txBody>
      </p:sp>
      <p:sp>
        <p:nvSpPr>
          <p:cNvPr id="396" name="Google Shape;396;p43"/>
          <p:cNvSpPr txBox="1"/>
          <p:nvPr/>
        </p:nvSpPr>
        <p:spPr>
          <a:xfrm>
            <a:off x="4754880" y="24003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Dynamic: 6.475 W (98%)</a:t>
            </a:r>
            <a:endParaRPr/>
          </a:p>
        </p:txBody>
      </p:sp>
      <p:sp>
        <p:nvSpPr>
          <p:cNvPr id="397" name="Google Shape;397;p43"/>
          <p:cNvSpPr txBox="1"/>
          <p:nvPr/>
        </p:nvSpPr>
        <p:spPr>
          <a:xfrm>
            <a:off x="731520" y="27432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Signals: 0.176 W (3%)</a:t>
            </a:r>
            <a:endParaRPr/>
          </a:p>
        </p:txBody>
      </p:sp>
      <p:sp>
        <p:nvSpPr>
          <p:cNvPr id="398" name="Google Shape;398;p43"/>
          <p:cNvSpPr txBox="1"/>
          <p:nvPr/>
        </p:nvSpPr>
        <p:spPr>
          <a:xfrm>
            <a:off x="4754880" y="27432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Signals: 0.190 W (3%)</a:t>
            </a:r>
            <a:endParaRPr/>
          </a:p>
        </p:txBody>
      </p:sp>
      <p:sp>
        <p:nvSpPr>
          <p:cNvPr id="399" name="Google Shape;399;p43"/>
          <p:cNvSpPr txBox="1"/>
          <p:nvPr/>
        </p:nvSpPr>
        <p:spPr>
          <a:xfrm>
            <a:off x="731520" y="30861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Logic: 0.126 W (2%)</a:t>
            </a:r>
            <a:endParaRPr/>
          </a:p>
        </p:txBody>
      </p:sp>
      <p:sp>
        <p:nvSpPr>
          <p:cNvPr id="400" name="Google Shape;400;p43"/>
          <p:cNvSpPr txBox="1"/>
          <p:nvPr/>
        </p:nvSpPr>
        <p:spPr>
          <a:xfrm>
            <a:off x="4754880" y="30861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Logic: 0.120 W (2%)</a:t>
            </a:r>
            <a:endParaRPr/>
          </a:p>
        </p:txBody>
      </p:sp>
      <p:sp>
        <p:nvSpPr>
          <p:cNvPr id="401" name="Google Shape;401;p43"/>
          <p:cNvSpPr txBox="1"/>
          <p:nvPr/>
        </p:nvSpPr>
        <p:spPr>
          <a:xfrm>
            <a:off x="731520" y="34290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I/O: 6.164 W (95%)</a:t>
            </a:r>
            <a:endParaRPr/>
          </a:p>
        </p:txBody>
      </p:sp>
      <p:sp>
        <p:nvSpPr>
          <p:cNvPr id="402" name="Google Shape;402;p43"/>
          <p:cNvSpPr txBox="1"/>
          <p:nvPr/>
        </p:nvSpPr>
        <p:spPr>
          <a:xfrm>
            <a:off x="4754880" y="3429000"/>
            <a:ext cx="36576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I/O: 6.164 W (95%)</a:t>
            </a:r>
            <a:endParaRPr/>
          </a:p>
        </p:txBody>
      </p:sp>
      <p:sp>
        <p:nvSpPr>
          <p:cNvPr id="403" name="Google Shape;403;p43"/>
          <p:cNvSpPr/>
          <p:nvPr/>
        </p:nvSpPr>
        <p:spPr>
          <a:xfrm>
            <a:off x="731520" y="3977640"/>
            <a:ext cx="7772400" cy="548640"/>
          </a:xfrm>
          <a:prstGeom prst="rect">
            <a:avLst/>
          </a:prstGeom>
          <a:solidFill>
            <a:srgbClr val="F0F8F8"/>
          </a:solidFill>
          <a:ln cap="flat" cmpd="sng" w="25400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18287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I/O dominates (95%)! 32-bit uses +8% signal power, -5% logic power → Nearly equal total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4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44"/>
          <p:cNvSpPr/>
          <p:nvPr/>
        </p:nvSpPr>
        <p:spPr>
          <a:xfrm>
            <a:off x="299325" y="228600"/>
            <a:ext cx="6730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Timing Reports (Clock was set to 10kHz)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t/>
            </a:r>
            <a:endParaRPr b="1" sz="2700">
              <a:solidFill>
                <a:srgbClr val="FFFFFF"/>
              </a:solidFill>
            </a:endParaRPr>
          </a:p>
        </p:txBody>
      </p:sp>
      <p:sp>
        <p:nvSpPr>
          <p:cNvPr id="411" name="Google Shape;411;p44"/>
          <p:cNvSpPr txBox="1"/>
          <p:nvPr/>
        </p:nvSpPr>
        <p:spPr>
          <a:xfrm>
            <a:off x="1771800" y="757125"/>
            <a:ext cx="102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16-Bit</a:t>
            </a:r>
            <a:endParaRPr/>
          </a:p>
        </p:txBody>
      </p:sp>
      <p:sp>
        <p:nvSpPr>
          <p:cNvPr id="412" name="Google Shape;412;p44"/>
          <p:cNvSpPr txBox="1"/>
          <p:nvPr/>
        </p:nvSpPr>
        <p:spPr>
          <a:xfrm>
            <a:off x="6394300" y="757125"/>
            <a:ext cx="945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32-Bit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3" name="Google Shape;41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8875"/>
            <a:ext cx="4438298" cy="381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2388" y="1248873"/>
            <a:ext cx="4489724" cy="381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457200" y="13716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Timing Reports (Clock: 10 kHz)</a:t>
            </a:r>
            <a:endParaRPr/>
          </a:p>
        </p:txBody>
      </p:sp>
      <p:sp>
        <p:nvSpPr>
          <p:cNvPr id="421" name="Google Shape;421;p45"/>
          <p:cNvSpPr txBox="1"/>
          <p:nvPr/>
        </p:nvSpPr>
        <p:spPr>
          <a:xfrm>
            <a:off x="457200" y="1234440"/>
            <a:ext cx="41148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A757F"/>
                </a:solidFill>
                <a:latin typeface="Calibri"/>
                <a:ea typeface="Calibri"/>
                <a:cs typeface="Calibri"/>
                <a:sym typeface="Calibri"/>
              </a:rPr>
              <a:t>16-Bit</a:t>
            </a:r>
            <a:endParaRPr/>
          </a:p>
        </p:txBody>
      </p:sp>
      <p:sp>
        <p:nvSpPr>
          <p:cNvPr id="422" name="Google Shape;422;p45"/>
          <p:cNvSpPr txBox="1"/>
          <p:nvPr/>
        </p:nvSpPr>
        <p:spPr>
          <a:xfrm>
            <a:off x="4572000" y="1234440"/>
            <a:ext cx="41148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4DB6AC"/>
                </a:solidFill>
                <a:latin typeface="Calibri"/>
                <a:ea typeface="Calibri"/>
                <a:cs typeface="Calibri"/>
                <a:sym typeface="Calibri"/>
              </a:rPr>
              <a:t>32-Bit</a:t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731520" y="1920240"/>
            <a:ext cx="3200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unconstrained_internal_endpoints</a:t>
            </a:r>
            <a:endParaRPr/>
          </a:p>
        </p:txBody>
      </p:sp>
      <p:sp>
        <p:nvSpPr>
          <p:cNvPr id="424" name="Google Shape;424;p45"/>
          <p:cNvSpPr/>
          <p:nvPr/>
        </p:nvSpPr>
        <p:spPr>
          <a:xfrm>
            <a:off x="4114800" y="1920240"/>
            <a:ext cx="731520" cy="411480"/>
          </a:xfrm>
          <a:prstGeom prst="rect">
            <a:avLst/>
          </a:prstGeom>
          <a:solidFill>
            <a:srgbClr val="F0F8F8"/>
          </a:solidFill>
          <a:ln cap="flat" cmpd="sng" w="9525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887</a:t>
            </a:r>
            <a:endParaRPr/>
          </a:p>
        </p:txBody>
      </p:sp>
      <p:sp>
        <p:nvSpPr>
          <p:cNvPr id="425" name="Google Shape;425;p45"/>
          <p:cNvSpPr/>
          <p:nvPr/>
        </p:nvSpPr>
        <p:spPr>
          <a:xfrm>
            <a:off x="5029200" y="1920240"/>
            <a:ext cx="731520" cy="411480"/>
          </a:xfrm>
          <a:prstGeom prst="rect">
            <a:avLst/>
          </a:prstGeom>
          <a:solidFill>
            <a:srgbClr val="F0F8F8"/>
          </a:solidFill>
          <a:ln cap="flat" cmpd="sng" w="952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551</a:t>
            </a:r>
            <a:endParaRPr/>
          </a:p>
        </p:txBody>
      </p:sp>
      <p:sp>
        <p:nvSpPr>
          <p:cNvPr id="426" name="Google Shape;426;p45"/>
          <p:cNvSpPr txBox="1"/>
          <p:nvPr/>
        </p:nvSpPr>
        <p:spPr>
          <a:xfrm>
            <a:off x="731520" y="2468879"/>
            <a:ext cx="3200400" cy="411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no_clock</a:t>
            </a:r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114800" y="2468879"/>
            <a:ext cx="731520" cy="411480"/>
          </a:xfrm>
          <a:prstGeom prst="rect">
            <a:avLst/>
          </a:prstGeom>
          <a:solidFill>
            <a:srgbClr val="F0F8F8"/>
          </a:solidFill>
          <a:ln cap="flat" cmpd="sng" w="9525">
            <a:solidFill>
              <a:srgbClr val="1A757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180</a:t>
            </a:r>
            <a:endParaRPr/>
          </a:p>
        </p:txBody>
      </p:sp>
      <p:sp>
        <p:nvSpPr>
          <p:cNvPr id="428" name="Google Shape;428;p45"/>
          <p:cNvSpPr/>
          <p:nvPr/>
        </p:nvSpPr>
        <p:spPr>
          <a:xfrm>
            <a:off x="5029200" y="2468879"/>
            <a:ext cx="731520" cy="411480"/>
          </a:xfrm>
          <a:prstGeom prst="rect">
            <a:avLst/>
          </a:prstGeom>
          <a:solidFill>
            <a:srgbClr val="F0F8F8"/>
          </a:solidFill>
          <a:ln cap="flat" cmpd="sng" w="9525">
            <a:solidFill>
              <a:srgbClr val="4DB6AC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196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731520" y="3291840"/>
            <a:ext cx="7772400" cy="1028700"/>
          </a:xfrm>
          <a:prstGeom prst="rect">
            <a:avLst/>
          </a:prstGeom>
          <a:solidFill>
            <a:srgbClr val="FFFAF0"/>
          </a:solidFill>
          <a:ln cap="flat" cmpd="sng" w="38100">
            <a:solidFill>
              <a:srgbClr val="E651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182875" spcFirstLastPara="1" rIns="91425" wrap="square" tIns="914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E65100"/>
                </a:solidFill>
                <a:latin typeface="Calibri"/>
                <a:ea typeface="Calibri"/>
                <a:cs typeface="Calibri"/>
                <a:sym typeface="Calibri"/>
              </a:rPr>
              <a:t>16-bit has 61% MORE endpoints (887 vs 551)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Complex branch logic creates more intermediate signals and registered stages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At 10 kHz, both have enormous timing margin—no actual violations!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8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Overview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8"/>
          <p:cNvSpPr/>
          <p:nvPr/>
        </p:nvSpPr>
        <p:spPr>
          <a:xfrm>
            <a:off x="381000" y="1462088"/>
            <a:ext cx="8382000" cy="1762125"/>
          </a:xfrm>
          <a:prstGeom prst="roundRect">
            <a:avLst>
              <a:gd fmla="val 4324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8"/>
          <p:cNvCxnSpPr/>
          <p:nvPr/>
        </p:nvCxnSpPr>
        <p:spPr>
          <a:xfrm>
            <a:off x="409575" y="1462088"/>
            <a:ext cx="0" cy="1762125"/>
          </a:xfrm>
          <a:prstGeom prst="straightConnector1">
            <a:avLst/>
          </a:prstGeom>
          <a:noFill/>
          <a:ln cap="flat" cmpd="sng" w="571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8"/>
          <p:cNvSpPr/>
          <p:nvPr/>
        </p:nvSpPr>
        <p:spPr>
          <a:xfrm>
            <a:off x="704850" y="1728788"/>
            <a:ext cx="7947279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Project Mission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8"/>
          <p:cNvSpPr/>
          <p:nvPr/>
        </p:nvSpPr>
        <p:spPr>
          <a:xfrm>
            <a:off x="704850" y="2185988"/>
            <a:ext cx="7947279" cy="771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Design, implement, and benchmark two MIPS processors using Verilog HDL: a 16-bit single-cycle processor and a 32</a:t>
            </a:r>
            <a:r>
              <a:rPr lang="en" sz="1350">
                <a:solidFill>
                  <a:srgbClr val="2C2C2C"/>
                </a:solidFill>
              </a:rPr>
              <a:t> single-cycle</a:t>
            </a:r>
            <a:r>
              <a:rPr b="0" i="0" lang="en" sz="13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processor to analyze performance differences in architectural design.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28"/>
          <p:cNvSpPr/>
          <p:nvPr/>
        </p:nvSpPr>
        <p:spPr>
          <a:xfrm>
            <a:off x="381000" y="3681413"/>
            <a:ext cx="2489150" cy="914400"/>
          </a:xfrm>
          <a:prstGeom prst="roundRect">
            <a:avLst>
              <a:gd fmla="val 8333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/>
          <p:nvPr/>
        </p:nvSpPr>
        <p:spPr>
          <a:xfrm>
            <a:off x="590550" y="3890962"/>
            <a:ext cx="211145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Build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590550" y="4195763"/>
            <a:ext cx="211145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Two MIPS processors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8"/>
          <p:cNvSpPr/>
          <p:nvPr/>
        </p:nvSpPr>
        <p:spPr>
          <a:xfrm>
            <a:off x="3327350" y="3681413"/>
            <a:ext cx="2489150" cy="914400"/>
          </a:xfrm>
          <a:prstGeom prst="roundRect">
            <a:avLst>
              <a:gd fmla="val 8333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8"/>
          <p:cNvSpPr/>
          <p:nvPr/>
        </p:nvSpPr>
        <p:spPr>
          <a:xfrm>
            <a:off x="3536900" y="3890962"/>
            <a:ext cx="211145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Test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/>
          <p:nvPr/>
        </p:nvSpPr>
        <p:spPr>
          <a:xfrm>
            <a:off x="3536900" y="4195763"/>
            <a:ext cx="211145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Run test programs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/>
          <p:nvPr/>
        </p:nvSpPr>
        <p:spPr>
          <a:xfrm>
            <a:off x="6273701" y="3681413"/>
            <a:ext cx="2489150" cy="914400"/>
          </a:xfrm>
          <a:prstGeom prst="roundRect">
            <a:avLst>
              <a:gd fmla="val 8333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/>
          <p:nvPr/>
        </p:nvSpPr>
        <p:spPr>
          <a:xfrm>
            <a:off x="6483251" y="3890962"/>
            <a:ext cx="2111451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Compare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/>
          <p:nvPr/>
        </p:nvSpPr>
        <p:spPr>
          <a:xfrm>
            <a:off x="6483251" y="4195763"/>
            <a:ext cx="2111451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Measure performance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6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  Videos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p46" title="16Bit Slowed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00" y="1569281"/>
            <a:ext cx="4531100" cy="254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 title="32 Bit Slowed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400" y="1600638"/>
            <a:ext cx="4419600" cy="24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/>
          <p:nvPr/>
        </p:nvSpPr>
        <p:spPr>
          <a:xfrm>
            <a:off x="213950" y="1001088"/>
            <a:ext cx="4185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Mips16 10kHz execution time @ 0.25x, speed = 8.07s</a:t>
            </a:r>
            <a:endParaRPr sz="1300"/>
          </a:p>
        </p:txBody>
      </p:sp>
      <p:sp>
        <p:nvSpPr>
          <p:cNvPr id="439" name="Google Shape;439;p46"/>
          <p:cNvSpPr txBox="1"/>
          <p:nvPr/>
        </p:nvSpPr>
        <p:spPr>
          <a:xfrm>
            <a:off x="4841700" y="1016763"/>
            <a:ext cx="4185000" cy="4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Mips32 10kHz execution time @ 0.25x, speed = 6.70s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7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  Results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47"/>
          <p:cNvSpPr txBox="1"/>
          <p:nvPr/>
        </p:nvSpPr>
        <p:spPr>
          <a:xfrm>
            <a:off x="546125" y="1011275"/>
            <a:ext cx="8331600" cy="3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MIPS 16 executes 20,354 instructions</a:t>
            </a:r>
            <a:endParaRPr i="1"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MIPS 32 executes </a:t>
            </a:r>
            <a:r>
              <a:rPr i="1" lang="en" sz="1800">
                <a:solidFill>
                  <a:schemeClr val="dk1"/>
                </a:solidFill>
              </a:rPr>
              <a:t>16,836 instructions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MIPS 16 requires 21% more instructions</a:t>
            </a:r>
            <a:r>
              <a:rPr lang="en" sz="1800">
                <a:solidFill>
                  <a:schemeClr val="dk1"/>
                </a:solidFill>
              </a:rPr>
              <a:t> to perform the same calculation.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MIPS 16 executes the summation loop in 8.07s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MIPS 32 executes the summation loop in 6.70s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Overall speedup of 21%</a:t>
            </a:r>
            <a:r>
              <a:rPr lang="en" sz="1800">
                <a:solidFill>
                  <a:schemeClr val="dk1"/>
                </a:solidFill>
              </a:rPr>
              <a:t> due to the decrease in instruction count.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MIPS 16 requires 0.833W using a 10 khz clock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MIPS 32 requires 0.862W using a 10 khz clock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MIPS 32 uses just 4% more power</a:t>
            </a:r>
            <a:r>
              <a:rPr lang="en" sz="1800">
                <a:solidFill>
                  <a:schemeClr val="dk1"/>
                </a:solidFill>
              </a:rPr>
              <a:t> to perform the same calculation.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47" name="Google Shape;447;p47"/>
          <p:cNvSpPr/>
          <p:nvPr/>
        </p:nvSpPr>
        <p:spPr>
          <a:xfrm>
            <a:off x="352410" y="1165466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47"/>
          <p:cNvSpPr/>
          <p:nvPr/>
        </p:nvSpPr>
        <p:spPr>
          <a:xfrm>
            <a:off x="352410" y="1577229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Google Shape;449;p47"/>
          <p:cNvSpPr/>
          <p:nvPr/>
        </p:nvSpPr>
        <p:spPr>
          <a:xfrm>
            <a:off x="352410" y="1988966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7"/>
          <p:cNvSpPr/>
          <p:nvPr/>
        </p:nvSpPr>
        <p:spPr>
          <a:xfrm>
            <a:off x="352410" y="2384666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7"/>
          <p:cNvSpPr/>
          <p:nvPr/>
        </p:nvSpPr>
        <p:spPr>
          <a:xfrm>
            <a:off x="352410" y="2796429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7"/>
          <p:cNvSpPr/>
          <p:nvPr/>
        </p:nvSpPr>
        <p:spPr>
          <a:xfrm>
            <a:off x="352410" y="3208166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7"/>
          <p:cNvSpPr/>
          <p:nvPr/>
        </p:nvSpPr>
        <p:spPr>
          <a:xfrm>
            <a:off x="345382" y="3613240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7"/>
          <p:cNvSpPr/>
          <p:nvPr/>
        </p:nvSpPr>
        <p:spPr>
          <a:xfrm>
            <a:off x="345382" y="4025002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7"/>
          <p:cNvSpPr/>
          <p:nvPr/>
        </p:nvSpPr>
        <p:spPr>
          <a:xfrm>
            <a:off x="345382" y="4436740"/>
            <a:ext cx="139800" cy="172500"/>
          </a:xfrm>
          <a:prstGeom prst="roundRect">
            <a:avLst>
              <a:gd fmla="val 960000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457200" y="13716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Key Findings Summary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>
            <a:off x="731520" y="1234440"/>
            <a:ext cx="7772400" cy="685800"/>
          </a:xfrm>
          <a:prstGeom prst="rect">
            <a:avLst/>
          </a:prstGeom>
          <a:solidFill>
            <a:srgbClr val="2E7D32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18287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Performance Winner: 32-bit ✓</a:t>
            </a: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731520" y="2194560"/>
            <a:ext cx="7772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• Instruction Efficiency: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1371600" y="2537460"/>
            <a:ext cx="71323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21% fewer instructions, 21% faster execution</a:t>
            </a:r>
            <a:endParaRPr/>
          </a:p>
        </p:txBody>
      </p:sp>
      <p:sp>
        <p:nvSpPr>
          <p:cNvPr id="465" name="Google Shape;465;p48"/>
          <p:cNvSpPr txBox="1"/>
          <p:nvPr/>
        </p:nvSpPr>
        <p:spPr>
          <a:xfrm>
            <a:off x="731520" y="3017520"/>
            <a:ext cx="7772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• Resource Efficiency:</a:t>
            </a:r>
            <a:endParaRPr/>
          </a:p>
        </p:txBody>
      </p:sp>
      <p:sp>
        <p:nvSpPr>
          <p:cNvPr id="466" name="Google Shape;466;p48"/>
          <p:cNvSpPr txBox="1"/>
          <p:nvPr/>
        </p:nvSpPr>
        <p:spPr>
          <a:xfrm>
            <a:off x="1371600" y="3360420"/>
            <a:ext cx="71323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9% fewer LUTs (better algorithm!), more FFs (expected)</a:t>
            </a:r>
            <a:endParaRPr/>
          </a:p>
        </p:txBody>
      </p:sp>
      <p:sp>
        <p:nvSpPr>
          <p:cNvPr id="467" name="Google Shape;467;p48"/>
          <p:cNvSpPr txBox="1"/>
          <p:nvPr/>
        </p:nvSpPr>
        <p:spPr>
          <a:xfrm>
            <a:off x="731520" y="3840480"/>
            <a:ext cx="77724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• Power Efficiency:</a:t>
            </a:r>
            <a:endParaRPr/>
          </a:p>
        </p:txBody>
      </p:sp>
      <p:sp>
        <p:nvSpPr>
          <p:cNvPr id="468" name="Google Shape;468;p48"/>
          <p:cNvSpPr txBox="1"/>
          <p:nvPr/>
        </p:nvSpPr>
        <p:spPr>
          <a:xfrm>
            <a:off x="1371600" y="4183380"/>
            <a:ext cx="71323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Nearly equal total power (~4% more), trades logic for signal power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0F4C5C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457200" y="137160"/>
            <a:ext cx="82296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Conclusions</a:t>
            </a:r>
            <a:endParaRPr/>
          </a:p>
        </p:txBody>
      </p:sp>
      <p:sp>
        <p:nvSpPr>
          <p:cNvPr id="475" name="Google Shape;475;p49"/>
          <p:cNvSpPr txBox="1"/>
          <p:nvPr/>
        </p:nvSpPr>
        <p:spPr>
          <a:xfrm>
            <a:off x="731520" y="1234440"/>
            <a:ext cx="7772400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A757F"/>
                </a:solidFill>
                <a:latin typeface="Calibri"/>
                <a:ea typeface="Calibri"/>
                <a:cs typeface="Calibri"/>
                <a:sym typeface="Calibri"/>
              </a:rPr>
              <a:t>What We Learned</a:t>
            </a:r>
            <a:endParaRPr/>
          </a:p>
        </p:txBody>
      </p:sp>
      <p:sp>
        <p:nvSpPr>
          <p:cNvPr id="476" name="Google Shape;476;p49"/>
          <p:cNvSpPr txBox="1"/>
          <p:nvPr/>
        </p:nvSpPr>
        <p:spPr>
          <a:xfrm>
            <a:off x="1097280" y="192024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- Architecture matters more than width alone</a:t>
            </a:r>
            <a:endParaRPr/>
          </a:p>
        </p:txBody>
      </p:sp>
      <p:sp>
        <p:nvSpPr>
          <p:cNvPr id="477" name="Google Shape;477;p49"/>
          <p:cNvSpPr txBox="1"/>
          <p:nvPr/>
        </p:nvSpPr>
        <p:spPr>
          <a:xfrm>
            <a:off x="1097280" y="226314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- 16-bit used MORE LUTs despite being narrower</a:t>
            </a:r>
            <a:endParaRPr/>
          </a:p>
        </p:txBody>
      </p:sp>
      <p:sp>
        <p:nvSpPr>
          <p:cNvPr id="478" name="Google Shape;478;p49"/>
          <p:cNvSpPr txBox="1"/>
          <p:nvPr/>
        </p:nvSpPr>
        <p:spPr>
          <a:xfrm>
            <a:off x="1097280" y="260604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• Root cause: Inefficient branch calculation algorithm</a:t>
            </a:r>
            <a:endParaRPr/>
          </a:p>
        </p:txBody>
      </p:sp>
      <p:sp>
        <p:nvSpPr>
          <p:cNvPr id="479" name="Google Shape;479;p49"/>
          <p:cNvSpPr txBox="1"/>
          <p:nvPr/>
        </p:nvSpPr>
        <p:spPr>
          <a:xfrm>
            <a:off x="1097280" y="308610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F4C5C"/>
                </a:solidFill>
                <a:latin typeface="Calibri"/>
                <a:ea typeface="Calibri"/>
                <a:cs typeface="Calibri"/>
                <a:sym typeface="Calibri"/>
              </a:rPr>
              <a:t>• Design principles observed:</a:t>
            </a:r>
            <a:endParaRPr/>
          </a:p>
        </p:txBody>
      </p:sp>
      <p:sp>
        <p:nvSpPr>
          <p:cNvPr id="480" name="Google Shape;480;p49"/>
          <p:cNvSpPr txBox="1"/>
          <p:nvPr/>
        </p:nvSpPr>
        <p:spPr>
          <a:xfrm>
            <a:off x="1097280" y="3429000"/>
            <a:ext cx="7315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- Simple algorithms → Fewer LUTs → Less logic power</a:t>
            </a:r>
            <a:endParaRPr/>
          </a:p>
        </p:txBody>
      </p:sp>
      <p:sp>
        <p:nvSpPr>
          <p:cNvPr id="481" name="Google Shape;481;p49"/>
          <p:cNvSpPr txBox="1"/>
          <p:nvPr/>
        </p:nvSpPr>
        <p:spPr>
          <a:xfrm>
            <a:off x="1097280" y="377190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- Wider data paths → More FFs → More signal power</a:t>
            </a:r>
            <a:endParaRPr/>
          </a:p>
        </p:txBody>
      </p:sp>
      <p:sp>
        <p:nvSpPr>
          <p:cNvPr id="482" name="Google Shape;482;p49"/>
          <p:cNvSpPr txBox="1"/>
          <p:nvPr/>
        </p:nvSpPr>
        <p:spPr>
          <a:xfrm>
            <a:off x="1097280" y="4114800"/>
            <a:ext cx="7315200" cy="308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- Good design balances complexity and width</a:t>
            </a:r>
            <a:endParaRPr/>
          </a:p>
        </p:txBody>
      </p:sp>
      <p:sp>
        <p:nvSpPr>
          <p:cNvPr id="483" name="Google Shape;483;p49"/>
          <p:cNvSpPr/>
          <p:nvPr/>
        </p:nvSpPr>
        <p:spPr>
          <a:xfrm>
            <a:off x="914400" y="4251960"/>
            <a:ext cx="7315200" cy="617220"/>
          </a:xfrm>
          <a:prstGeom prst="rect">
            <a:avLst/>
          </a:prstGeom>
          <a:solidFill>
            <a:srgbClr val="FFFAF0"/>
          </a:solidFill>
          <a:ln cap="flat" cmpd="sng" w="50800">
            <a:solidFill>
              <a:srgbClr val="E651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18287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E65100"/>
                </a:solidFill>
                <a:latin typeface="Calibri"/>
                <a:ea typeface="Calibri"/>
                <a:cs typeface="Calibri"/>
                <a:sym typeface="Calibri"/>
              </a:rPr>
              <a:t>Key Takeaway: Smart algorithms can overcome architectural limitations!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0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50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MIPS Register Set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50"/>
          <p:cNvSpPr/>
          <p:nvPr/>
        </p:nvSpPr>
        <p:spPr>
          <a:xfrm>
            <a:off x="381000" y="1022375"/>
            <a:ext cx="4490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32 General-Purpose Registers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0"/>
          <p:cNvSpPr/>
          <p:nvPr/>
        </p:nvSpPr>
        <p:spPr>
          <a:xfrm>
            <a:off x="5240834" y="1299567"/>
            <a:ext cx="3522166" cy="1653183"/>
          </a:xfrm>
          <a:prstGeom prst="roundRect">
            <a:avLst>
              <a:gd fmla="val 4609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3" name="Google Shape;493;p50"/>
          <p:cNvCxnSpPr/>
          <p:nvPr/>
        </p:nvCxnSpPr>
        <p:spPr>
          <a:xfrm>
            <a:off x="5259884" y="1299567"/>
            <a:ext cx="0" cy="1653183"/>
          </a:xfrm>
          <a:prstGeom prst="straightConnector1">
            <a:avLst/>
          </a:prstGeom>
          <a:noFill/>
          <a:ln cap="flat" cmpd="sng" w="3810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0"/>
          <p:cNvSpPr/>
          <p:nvPr/>
        </p:nvSpPr>
        <p:spPr>
          <a:xfrm>
            <a:off x="5469434" y="1490067"/>
            <a:ext cx="31651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Key Registers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0"/>
          <p:cNvSpPr/>
          <p:nvPr/>
        </p:nvSpPr>
        <p:spPr>
          <a:xfrm>
            <a:off x="5469434" y="1794867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$0: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Always zero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0"/>
          <p:cNvSpPr/>
          <p:nvPr/>
        </p:nvSpPr>
        <p:spPr>
          <a:xfrm>
            <a:off x="5469434" y="2046238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$v0-$v1: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Return values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/>
          <p:nvPr/>
        </p:nvSpPr>
        <p:spPr>
          <a:xfrm>
            <a:off x="5469434" y="2297609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$a0-$a3: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Arguments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0"/>
          <p:cNvSpPr/>
          <p:nvPr/>
        </p:nvSpPr>
        <p:spPr>
          <a:xfrm>
            <a:off x="5469434" y="2548979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$t0-$t9: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Temporaries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50"/>
          <p:cNvSpPr/>
          <p:nvPr/>
        </p:nvSpPr>
        <p:spPr>
          <a:xfrm>
            <a:off x="5240834" y="3105150"/>
            <a:ext cx="3522166" cy="1653183"/>
          </a:xfrm>
          <a:prstGeom prst="roundRect">
            <a:avLst>
              <a:gd fmla="val 4609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0" name="Google Shape;500;p50"/>
          <p:cNvCxnSpPr/>
          <p:nvPr/>
        </p:nvCxnSpPr>
        <p:spPr>
          <a:xfrm>
            <a:off x="5259884" y="3105150"/>
            <a:ext cx="0" cy="1653183"/>
          </a:xfrm>
          <a:prstGeom prst="straightConnector1">
            <a:avLst/>
          </a:prstGeom>
          <a:noFill/>
          <a:ln cap="flat" cmpd="sng" w="38100">
            <a:solidFill>
              <a:srgbClr val="3D7BA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1" name="Google Shape;501;p50"/>
          <p:cNvSpPr/>
          <p:nvPr/>
        </p:nvSpPr>
        <p:spPr>
          <a:xfrm>
            <a:off x="5469434" y="3295650"/>
            <a:ext cx="31651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Special Registers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50"/>
          <p:cNvSpPr/>
          <p:nvPr/>
        </p:nvSpPr>
        <p:spPr>
          <a:xfrm>
            <a:off x="5469434" y="3600450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$sp: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Stack pointer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50"/>
          <p:cNvSpPr/>
          <p:nvPr/>
        </p:nvSpPr>
        <p:spPr>
          <a:xfrm>
            <a:off x="5469434" y="3851821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$fp: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Frame pointer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50"/>
          <p:cNvSpPr/>
          <p:nvPr/>
        </p:nvSpPr>
        <p:spPr>
          <a:xfrm>
            <a:off x="5469434" y="4103191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$ra: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Return address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50"/>
          <p:cNvSpPr/>
          <p:nvPr/>
        </p:nvSpPr>
        <p:spPr>
          <a:xfrm>
            <a:off x="5469434" y="4354562"/>
            <a:ext cx="3165128" cy="21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$gp: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Global pointer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50"/>
          <p:cNvSpPr/>
          <p:nvPr/>
        </p:nvSpPr>
        <p:spPr>
          <a:xfrm>
            <a:off x="381000" y="1701850"/>
            <a:ext cx="4402634" cy="3301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" name="Google Shape;5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988" y="1299575"/>
            <a:ext cx="3063775" cy="37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FFFFFF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51"/>
          <p:cNvSpPr/>
          <p:nvPr/>
        </p:nvSpPr>
        <p:spPr>
          <a:xfrm>
            <a:off x="320950" y="144975"/>
            <a:ext cx="4848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5-Stage Pipeline Architecture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78f06316.png" id="515" name="Google Shape;51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803971"/>
            <a:ext cx="838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1"/>
          <p:cNvSpPr/>
          <p:nvPr/>
        </p:nvSpPr>
        <p:spPr>
          <a:xfrm>
            <a:off x="571500" y="897284"/>
            <a:ext cx="81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- Instruction Fetch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51"/>
          <p:cNvSpPr/>
          <p:nvPr/>
        </p:nvSpPr>
        <p:spPr>
          <a:xfrm>
            <a:off x="590550" y="1146872"/>
            <a:ext cx="816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 instruction from memory using PC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abd1372f.png" id="518" name="Google Shape;51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050" y="1493627"/>
            <a:ext cx="838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1"/>
          <p:cNvSpPr/>
          <p:nvPr/>
        </p:nvSpPr>
        <p:spPr>
          <a:xfrm>
            <a:off x="590550" y="1607927"/>
            <a:ext cx="81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 - Instruction Decode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1"/>
          <p:cNvSpPr/>
          <p:nvPr/>
        </p:nvSpPr>
        <p:spPr>
          <a:xfrm>
            <a:off x="590550" y="1836527"/>
            <a:ext cx="816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Decode instruction and read registers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75f487e1.png" id="521" name="Google Shape;52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2194620"/>
            <a:ext cx="838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571500" y="2308920"/>
            <a:ext cx="81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 - Execute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1"/>
          <p:cNvSpPr/>
          <p:nvPr/>
        </p:nvSpPr>
        <p:spPr>
          <a:xfrm>
            <a:off x="571500" y="2537520"/>
            <a:ext cx="816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Perform ALU operations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ef84200d.png" id="524" name="Google Shape;52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1000" y="2895600"/>
            <a:ext cx="838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1"/>
          <p:cNvSpPr/>
          <p:nvPr/>
        </p:nvSpPr>
        <p:spPr>
          <a:xfrm>
            <a:off x="571500" y="3009900"/>
            <a:ext cx="81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 - Memory Access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51"/>
          <p:cNvSpPr/>
          <p:nvPr/>
        </p:nvSpPr>
        <p:spPr>
          <a:xfrm>
            <a:off x="571500" y="3238500"/>
            <a:ext cx="816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Read from or write to data memory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24617342.png" id="527" name="Google Shape;527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1000" y="3596580"/>
            <a:ext cx="8382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1"/>
          <p:cNvSpPr/>
          <p:nvPr/>
        </p:nvSpPr>
        <p:spPr>
          <a:xfrm>
            <a:off x="571500" y="3710880"/>
            <a:ext cx="81609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WB - Write Back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51"/>
          <p:cNvSpPr/>
          <p:nvPr/>
        </p:nvSpPr>
        <p:spPr>
          <a:xfrm>
            <a:off x="571500" y="3939480"/>
            <a:ext cx="8160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Write results back to register file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51"/>
          <p:cNvSpPr/>
          <p:nvPr/>
        </p:nvSpPr>
        <p:spPr>
          <a:xfrm>
            <a:off x="381000" y="4411855"/>
            <a:ext cx="3962400" cy="678000"/>
          </a:xfrm>
          <a:prstGeom prst="roundRect">
            <a:avLst>
              <a:gd fmla="val 11238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51"/>
          <p:cNvCxnSpPr/>
          <p:nvPr/>
        </p:nvCxnSpPr>
        <p:spPr>
          <a:xfrm flipH="1">
            <a:off x="397950" y="4472880"/>
            <a:ext cx="2100" cy="577200"/>
          </a:xfrm>
          <a:prstGeom prst="straightConnector1">
            <a:avLst/>
          </a:prstGeom>
          <a:noFill/>
          <a:ln cap="flat" cmpd="sng" w="38100">
            <a:solidFill>
              <a:srgbClr val="2C5F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51"/>
          <p:cNvSpPr/>
          <p:nvPr/>
        </p:nvSpPr>
        <p:spPr>
          <a:xfrm>
            <a:off x="571500" y="4625280"/>
            <a:ext cx="36918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Pipeline Registers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1"/>
          <p:cNvSpPr/>
          <p:nvPr/>
        </p:nvSpPr>
        <p:spPr>
          <a:xfrm>
            <a:off x="571500" y="4838551"/>
            <a:ext cx="3691890" cy="159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IF/ID, ID/EX, EX/MEM, MEM/WB store intermediate results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1"/>
          <p:cNvSpPr/>
          <p:nvPr/>
        </p:nvSpPr>
        <p:spPr>
          <a:xfrm>
            <a:off x="4819650" y="4411855"/>
            <a:ext cx="3962400" cy="678000"/>
          </a:xfrm>
          <a:prstGeom prst="roundRect">
            <a:avLst>
              <a:gd fmla="val 11238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5" name="Google Shape;535;p51"/>
          <p:cNvCxnSpPr/>
          <p:nvPr/>
        </p:nvCxnSpPr>
        <p:spPr>
          <a:xfrm>
            <a:off x="4819650" y="4472880"/>
            <a:ext cx="1800" cy="569100"/>
          </a:xfrm>
          <a:prstGeom prst="straightConnector1">
            <a:avLst/>
          </a:prstGeom>
          <a:noFill/>
          <a:ln cap="flat" cmpd="sng" w="3810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6" name="Google Shape;536;p51"/>
          <p:cNvSpPr/>
          <p:nvPr/>
        </p:nvSpPr>
        <p:spPr>
          <a:xfrm>
            <a:off x="4991100" y="4625280"/>
            <a:ext cx="369189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Hazard Handling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1"/>
          <p:cNvSpPr/>
          <p:nvPr/>
        </p:nvSpPr>
        <p:spPr>
          <a:xfrm>
            <a:off x="4991100" y="4838551"/>
            <a:ext cx="3691890" cy="159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Forwarding, stalling, flushing resolve hazards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304800" y="228600"/>
            <a:ext cx="4362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Tools we used: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25" y="1780975"/>
            <a:ext cx="3388074" cy="31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950263" y="1269225"/>
            <a:ext cx="19950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Nexys A7 100T</a:t>
            </a:r>
            <a:endParaRPr sz="1800"/>
          </a:p>
        </p:txBody>
      </p:sp>
      <p:sp>
        <p:nvSpPr>
          <p:cNvPr id="169" name="Google Shape;169;p29"/>
          <p:cNvSpPr txBox="1"/>
          <p:nvPr/>
        </p:nvSpPr>
        <p:spPr>
          <a:xfrm>
            <a:off x="5463700" y="1265625"/>
            <a:ext cx="21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AMD X</a:t>
            </a:r>
            <a:r>
              <a:rPr lang="en" sz="1800">
                <a:solidFill>
                  <a:schemeClr val="dk1"/>
                </a:solidFill>
              </a:rPr>
              <a:t>ilinx Vivado</a:t>
            </a:r>
            <a:endParaRPr sz="1800"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366" y="1930426"/>
            <a:ext cx="4811558" cy="27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MIPS?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381000" y="1346895"/>
            <a:ext cx="8382000" cy="1047750"/>
          </a:xfrm>
          <a:prstGeom prst="roundRect">
            <a:avLst>
              <a:gd fmla="val 7273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30"/>
          <p:cNvCxnSpPr/>
          <p:nvPr/>
        </p:nvCxnSpPr>
        <p:spPr>
          <a:xfrm>
            <a:off x="409575" y="1346895"/>
            <a:ext cx="0" cy="1047750"/>
          </a:xfrm>
          <a:prstGeom prst="straightConnector1">
            <a:avLst/>
          </a:prstGeom>
          <a:noFill/>
          <a:ln cap="flat" cmpd="sng" w="57150">
            <a:solidFill>
              <a:srgbClr val="2C5F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" name="Google Shape;180;p30"/>
          <p:cNvSpPr/>
          <p:nvPr/>
        </p:nvSpPr>
        <p:spPr>
          <a:xfrm>
            <a:off x="704850" y="1613595"/>
            <a:ext cx="7947279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350"/>
              <a:buFont typeface="Arial"/>
              <a:buNone/>
            </a:pPr>
            <a:r>
              <a:rPr b="0" i="0" lang="en" sz="13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MIPS stands for Microprocessor without Interlocked Pipeline Stages. It's a RISC architecture known for its simplicity and educational value.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381000" y="2868865"/>
            <a:ext cx="85497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Single-Cycle Architecture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381000" y="3339025"/>
            <a:ext cx="2489100" cy="1211400"/>
          </a:xfrm>
          <a:prstGeom prst="roundRect">
            <a:avLst>
              <a:gd fmla="val 6290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590550" y="3548575"/>
            <a:ext cx="342900" cy="342900"/>
          </a:xfrm>
          <a:prstGeom prst="roundRect">
            <a:avLst>
              <a:gd fmla="val 22222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709017" y="3586675"/>
            <a:ext cx="108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30"/>
          <p:cNvSpPr/>
          <p:nvPr/>
        </p:nvSpPr>
        <p:spPr>
          <a:xfrm>
            <a:off x="590550" y="3967675"/>
            <a:ext cx="2111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Each instruction completes in exactly one clock cycle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30"/>
          <p:cNvSpPr/>
          <p:nvPr/>
        </p:nvSpPr>
        <p:spPr>
          <a:xfrm>
            <a:off x="3327350" y="3339025"/>
            <a:ext cx="2489100" cy="1211400"/>
          </a:xfrm>
          <a:prstGeom prst="roundRect">
            <a:avLst>
              <a:gd fmla="val 6290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3536900" y="3548575"/>
            <a:ext cx="342900" cy="342900"/>
          </a:xfrm>
          <a:prstGeom prst="roundRect">
            <a:avLst>
              <a:gd fmla="val 22222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3655368" y="3586675"/>
            <a:ext cx="108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3536900" y="3967675"/>
            <a:ext cx="2111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Simpler to understand than pipelined designs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6273701" y="3339025"/>
            <a:ext cx="2489100" cy="1211400"/>
          </a:xfrm>
          <a:prstGeom prst="roundRect">
            <a:avLst>
              <a:gd fmla="val 6290" name="adj"/>
            </a:avLst>
          </a:prstGeom>
          <a:solidFill>
            <a:srgbClr val="FFFFFF"/>
          </a:solidFill>
          <a:ln cap="flat" cmpd="sng" w="19050">
            <a:solidFill>
              <a:srgbClr val="D1D9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0"/>
          <p:cNvSpPr/>
          <p:nvPr/>
        </p:nvSpPr>
        <p:spPr>
          <a:xfrm>
            <a:off x="6483251" y="3548575"/>
            <a:ext cx="342900" cy="342900"/>
          </a:xfrm>
          <a:prstGeom prst="roundRect">
            <a:avLst>
              <a:gd fmla="val 22222" name="adj"/>
            </a:avLst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0"/>
          <p:cNvSpPr/>
          <p:nvPr/>
        </p:nvSpPr>
        <p:spPr>
          <a:xfrm>
            <a:off x="6601718" y="3586675"/>
            <a:ext cx="1080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None/>
            </a:pPr>
            <a:r>
              <a:rPr b="1" i="0" lang="en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6483251" y="3967675"/>
            <a:ext cx="21114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Clock period set by longest instruction path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304800" y="228600"/>
            <a:ext cx="4886896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Architectural Differences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381000" y="1004887"/>
            <a:ext cx="3962400" cy="1314450"/>
          </a:xfrm>
          <a:prstGeom prst="roundRect">
            <a:avLst>
              <a:gd fmla="val 5797" name="adj"/>
            </a:avLst>
          </a:prstGeom>
          <a:solidFill>
            <a:srgbClr val="FFFFFF"/>
          </a:solidFill>
          <a:ln cap="flat" cmpd="sng" w="19050">
            <a:solidFill>
              <a:srgbClr val="2C5F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628650" y="1252538"/>
            <a:ext cx="353644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Execution Model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628650" y="1595438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Single-Cycle: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One instruction per cycle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628650" y="1871663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Pipelined: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Multiple instructions in flight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1"/>
          <p:cNvSpPr/>
          <p:nvPr/>
        </p:nvSpPr>
        <p:spPr>
          <a:xfrm>
            <a:off x="4800600" y="1004887"/>
            <a:ext cx="3962400" cy="1314450"/>
          </a:xfrm>
          <a:prstGeom prst="roundRect">
            <a:avLst>
              <a:gd fmla="val 5797" name="adj"/>
            </a:avLst>
          </a:prstGeom>
          <a:solidFill>
            <a:srgbClr val="FFFFFF"/>
          </a:solidFill>
          <a:ln cap="flat" cmpd="sng" w="19050">
            <a:solidFill>
              <a:srgbClr val="2C5F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31"/>
          <p:cNvSpPr/>
          <p:nvPr/>
        </p:nvSpPr>
        <p:spPr>
          <a:xfrm>
            <a:off x="5048250" y="1252538"/>
            <a:ext cx="353644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Data Path Width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1"/>
          <p:cNvSpPr/>
          <p:nvPr/>
        </p:nvSpPr>
        <p:spPr>
          <a:xfrm>
            <a:off x="5048250" y="1595438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16-bit: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16-bit buses and operations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1"/>
          <p:cNvSpPr/>
          <p:nvPr/>
        </p:nvSpPr>
        <p:spPr>
          <a:xfrm>
            <a:off x="5048250" y="1871663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32-bit: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32-bit buses and operations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31"/>
          <p:cNvSpPr/>
          <p:nvPr/>
        </p:nvSpPr>
        <p:spPr>
          <a:xfrm>
            <a:off x="381000" y="2471738"/>
            <a:ext cx="3962400" cy="1314450"/>
          </a:xfrm>
          <a:prstGeom prst="roundRect">
            <a:avLst>
              <a:gd fmla="val 5797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628650" y="2719388"/>
            <a:ext cx="353644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Clock Cycle Time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1"/>
          <p:cNvSpPr/>
          <p:nvPr/>
        </p:nvSpPr>
        <p:spPr>
          <a:xfrm>
            <a:off x="628650" y="3062288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Single-Cycle: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Slowest instruction sets clock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1"/>
          <p:cNvSpPr/>
          <p:nvPr/>
        </p:nvSpPr>
        <p:spPr>
          <a:xfrm>
            <a:off x="628650" y="3338513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Pipelined: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Shortest stage sets clock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1"/>
          <p:cNvSpPr/>
          <p:nvPr/>
        </p:nvSpPr>
        <p:spPr>
          <a:xfrm>
            <a:off x="4800600" y="2471738"/>
            <a:ext cx="3962400" cy="1314450"/>
          </a:xfrm>
          <a:prstGeom prst="roundRect">
            <a:avLst>
              <a:gd fmla="val 5797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31"/>
          <p:cNvSpPr/>
          <p:nvPr/>
        </p:nvSpPr>
        <p:spPr>
          <a:xfrm>
            <a:off x="5048250" y="2719388"/>
            <a:ext cx="3536442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Complexity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5048250" y="3062288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Single-Cycle: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Simple, no hazards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048250" y="3338513"/>
            <a:ext cx="3536442" cy="200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Pipelined:</a:t>
            </a: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 Needs forwarding, stalls, flushes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1"/>
          <p:cNvSpPr/>
          <p:nvPr/>
        </p:nvSpPr>
        <p:spPr>
          <a:xfrm>
            <a:off x="381000" y="4014788"/>
            <a:ext cx="8382000" cy="962025"/>
          </a:xfrm>
          <a:prstGeom prst="roundRect">
            <a:avLst>
              <a:gd fmla="val 7921" name="adj"/>
            </a:avLst>
          </a:prstGeom>
          <a:solidFill>
            <a:srgbClr val="F5F7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8" name="Google Shape;218;p31"/>
          <p:cNvCxnSpPr/>
          <p:nvPr/>
        </p:nvCxnSpPr>
        <p:spPr>
          <a:xfrm>
            <a:off x="409575" y="4014788"/>
            <a:ext cx="0" cy="962025"/>
          </a:xfrm>
          <a:prstGeom prst="straightConnector1">
            <a:avLst/>
          </a:prstGeom>
          <a:noFill/>
          <a:ln cap="flat" cmpd="sng" w="57150">
            <a:solidFill>
              <a:srgbClr val="2C5F8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p31"/>
          <p:cNvSpPr/>
          <p:nvPr/>
        </p:nvSpPr>
        <p:spPr>
          <a:xfrm>
            <a:off x="666750" y="4145013"/>
            <a:ext cx="802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Performance Trade-offs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1"/>
          <p:cNvSpPr/>
          <p:nvPr/>
        </p:nvSpPr>
        <p:spPr>
          <a:xfrm>
            <a:off x="666750" y="4462489"/>
            <a:ext cx="8025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2C2C2C"/>
                </a:solidFill>
                <a:latin typeface="Arial"/>
                <a:ea typeface="Arial"/>
                <a:cs typeface="Arial"/>
                <a:sym typeface="Arial"/>
              </a:rPr>
              <a:t>Pipelined architecture offers higher throughput but adds complexity. 32-bit handles larger data but requires more hardware resources.</a:t>
            </a:r>
            <a:endParaRPr b="0" i="0" sz="1050" u="none" cap="none" strike="noStrike">
              <a:solidFill>
                <a:srgbClr val="2C2C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1050"/>
              <a:buFont typeface="Arial"/>
              <a:buNone/>
            </a:pPr>
            <a:r>
              <a:rPr lang="en" sz="1050">
                <a:solidFill>
                  <a:srgbClr val="2C2C2C"/>
                </a:solidFill>
              </a:rPr>
              <a:t>We chose to use 32-bit and 16-bit single cycle variants due to the simplicity and speed of implementation.</a:t>
            </a:r>
            <a:endParaRPr sz="1050">
              <a:solidFill>
                <a:srgbClr val="2C2C2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MIPS Instruction Formats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396250" y="944014"/>
            <a:ext cx="4850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All Instructions are</a:t>
            </a:r>
            <a:r>
              <a:rPr b="1" lang="en" sz="1350">
                <a:solidFill>
                  <a:srgbClr val="2C5F88"/>
                </a:solidFill>
              </a:rPr>
              <a:t> 16 or 32 bits depending on architecture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9a3af7c7.png"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60" y="1316559"/>
            <a:ext cx="3169889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586760" y="1507059"/>
            <a:ext cx="284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R-type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586760" y="1811859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operations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/>
          <p:nvPr/>
        </p:nvSpPr>
        <p:spPr>
          <a:xfrm>
            <a:off x="586760" y="2036589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add, sub, and, or, </a:t>
            </a:r>
            <a:r>
              <a:rPr lang="en" sz="1050">
                <a:solidFill>
                  <a:srgbClr val="FFFFFF"/>
                </a:solidFill>
              </a:rPr>
              <a:t>slt, jr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a128fd02.png"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260" y="2560470"/>
            <a:ext cx="3169889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/>
        </p:nvSpPr>
        <p:spPr>
          <a:xfrm>
            <a:off x="586760" y="2750970"/>
            <a:ext cx="284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I-type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586760" y="3055770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Immediate operations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586760" y="3280500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addi, lw, sw, beq, slti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cf50407f.png" id="237" name="Google Shape;23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260" y="3804380"/>
            <a:ext cx="3169889" cy="109716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/>
          <p:nvPr/>
        </p:nvSpPr>
        <p:spPr>
          <a:xfrm>
            <a:off x="586760" y="3994880"/>
            <a:ext cx="2844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J-type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32"/>
          <p:cNvSpPr/>
          <p:nvPr/>
        </p:nvSpPr>
        <p:spPr>
          <a:xfrm>
            <a:off x="586760" y="4299680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Jump instructions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2"/>
          <p:cNvSpPr/>
          <p:nvPr/>
        </p:nvSpPr>
        <p:spPr>
          <a:xfrm>
            <a:off x="586760" y="4524411"/>
            <a:ext cx="2844600" cy="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j, jal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6">
            <a:alphaModFix/>
          </a:blip>
          <a:srcRect b="3534" l="0" r="1380" t="2205"/>
          <a:stretch/>
        </p:blipFill>
        <p:spPr>
          <a:xfrm>
            <a:off x="3718550" y="1440950"/>
            <a:ext cx="5200474" cy="33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b="1" lang="en" sz="2700">
                <a:solidFill>
                  <a:schemeClr val="lt1"/>
                </a:solidFill>
              </a:rPr>
              <a:t>Architectural Differences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/tmp/rasterized-gradient-afdc7f01.png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384663"/>
            <a:ext cx="39624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/>
          <p:nvPr/>
        </p:nvSpPr>
        <p:spPr>
          <a:xfrm>
            <a:off x="685800" y="1738313"/>
            <a:ext cx="341985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16-</a:t>
            </a:r>
            <a:r>
              <a:rPr b="1" lang="en" sz="2250">
                <a:solidFill>
                  <a:srgbClr val="FFFFFF"/>
                </a:solidFill>
              </a:rPr>
              <a:t>B</a:t>
            </a:r>
            <a:r>
              <a:rPr b="1" i="0" lang="en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Single-Cycle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3"/>
          <p:cNvSpPr/>
          <p:nvPr/>
        </p:nvSpPr>
        <p:spPr>
          <a:xfrm>
            <a:off x="685800" y="2157413"/>
            <a:ext cx="571500" cy="28575"/>
          </a:xfrm>
          <a:prstGeom prst="rect">
            <a:avLst/>
          </a:prstGeom>
          <a:solidFill>
            <a:srgbClr val="5EA8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685800" y="2414608"/>
            <a:ext cx="3352800" cy="1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Each instruction in one cycle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16-bit data path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8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registers (3-bit addressing)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13 instructions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>
                <a:solidFill>
                  <a:srgbClr val="FFFFFF"/>
                </a:solidFill>
              </a:rPr>
              <a:t> Max </a:t>
            </a:r>
            <a:r>
              <a:rPr lang="en">
                <a:solidFill>
                  <a:srgbClr val="FFFFFF"/>
                </a:solidFill>
              </a:rPr>
              <a:t>memory</a:t>
            </a:r>
            <a:r>
              <a:rPr lang="en">
                <a:solidFill>
                  <a:srgbClr val="FFFFFF"/>
                </a:solidFill>
              </a:rPr>
              <a:t> space: 64 KB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/tmp/rasterized-gradient-ee27cdcc.png" id="253" name="Google Shape;25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433513"/>
            <a:ext cx="39624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3"/>
          <p:cNvSpPr/>
          <p:nvPr/>
        </p:nvSpPr>
        <p:spPr>
          <a:xfrm>
            <a:off x="5105400" y="1738313"/>
            <a:ext cx="3419856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50"/>
              <a:buFont typeface="Arial"/>
              <a:buNone/>
            </a:pPr>
            <a:r>
              <a:rPr b="1" i="0" lang="en" sz="22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32-</a:t>
            </a:r>
            <a:r>
              <a:rPr b="1" lang="en" sz="2250">
                <a:solidFill>
                  <a:srgbClr val="FFFFFF"/>
                </a:solidFill>
              </a:rPr>
              <a:t>Bit Single-Cycle</a:t>
            </a:r>
            <a:endParaRPr b="0" i="0" sz="2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3"/>
          <p:cNvSpPr/>
          <p:nvPr/>
        </p:nvSpPr>
        <p:spPr>
          <a:xfrm>
            <a:off x="5105400" y="2157413"/>
            <a:ext cx="571500" cy="28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5105400" y="2414605"/>
            <a:ext cx="33528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14300" spcFirstLastPara="1" rIns="0" wrap="square" tIns="0">
            <a:noAutofit/>
          </a:bodyPr>
          <a:lstStyle/>
          <a:p>
            <a:pPr indent="-117475" lvl="0" marL="11430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Each instruction in one cycle</a:t>
            </a:r>
            <a:endParaRPr>
              <a:solidFill>
                <a:srgbClr val="FFFFFF"/>
              </a:solidFill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32-bit data path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b="0" i="0" lang="en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32 registers (5-bit addressing)</a:t>
            </a:r>
            <a:endParaRPr b="0" i="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>
                <a:solidFill>
                  <a:srgbClr val="FFFFFF"/>
                </a:solidFill>
              </a:rPr>
              <a:t> 13 </a:t>
            </a:r>
            <a:r>
              <a:rPr lang="en">
                <a:solidFill>
                  <a:srgbClr val="FFFFFF"/>
                </a:solidFill>
              </a:rPr>
              <a:t>instructions (we can go up to ~8192)</a:t>
            </a:r>
            <a:endParaRPr>
              <a:solidFill>
                <a:srgbClr val="FFFFFF"/>
              </a:solidFill>
            </a:endParaRPr>
          </a:p>
          <a:p>
            <a:pPr indent="-117475" lvl="0" marL="11430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</a:pPr>
            <a:r>
              <a:rPr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 Max memory space: 4 GB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304800" y="228600"/>
            <a:ext cx="436226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i="0" lang="en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Processor Datapath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378338" y="1013514"/>
            <a:ext cx="35145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2C5F88"/>
              </a:buClr>
              <a:buSzPts val="1350"/>
              <a:buFont typeface="Arial"/>
              <a:buNone/>
            </a:pPr>
            <a:r>
              <a:rPr b="1" i="0" lang="en" sz="1350" u="none" cap="none" strike="noStrike">
                <a:solidFill>
                  <a:srgbClr val="2C5F88"/>
                </a:solidFill>
                <a:latin typeface="Arial"/>
                <a:ea typeface="Arial"/>
                <a:cs typeface="Arial"/>
                <a:sym typeface="Arial"/>
              </a:rPr>
              <a:t>Key Components</a:t>
            </a:r>
            <a:endParaRPr b="0" i="0" sz="13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381000" y="1455539"/>
            <a:ext cx="3445520" cy="647700"/>
          </a:xfrm>
          <a:prstGeom prst="roundRect">
            <a:avLst>
              <a:gd fmla="val 8824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514350" y="1588889"/>
            <a:ext cx="32423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Program Counter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514350" y="1817489"/>
            <a:ext cx="32423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Tracks current instruction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81000" y="2194620"/>
            <a:ext cx="3445520" cy="647700"/>
          </a:xfrm>
          <a:prstGeom prst="roundRect">
            <a:avLst>
              <a:gd fmla="val 8824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514350" y="2327970"/>
            <a:ext cx="32423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Instruction Memory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514350" y="2556570"/>
            <a:ext cx="32423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Stores program code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381000" y="2933700"/>
            <a:ext cx="3445520" cy="647700"/>
          </a:xfrm>
          <a:prstGeom prst="roundRect">
            <a:avLst>
              <a:gd fmla="val 8824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514350" y="3067050"/>
            <a:ext cx="32423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Register File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514350" y="3295650"/>
            <a:ext cx="32423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900"/>
              <a:buFont typeface="Arial"/>
              <a:buNone/>
            </a:pPr>
            <a:r>
              <a:rPr lang="en" sz="900">
                <a:solidFill>
                  <a:srgbClr val="5A6C7D"/>
                </a:solidFill>
              </a:rPr>
              <a:t>8 or </a:t>
            </a:r>
            <a:r>
              <a:rPr b="0" i="0" lang="en" sz="90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32 general-purpose registers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381000" y="3672780"/>
            <a:ext cx="3445520" cy="647700"/>
          </a:xfrm>
          <a:prstGeom prst="roundRect">
            <a:avLst>
              <a:gd fmla="val 8824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514350" y="3806130"/>
            <a:ext cx="32423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ALU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514350" y="4034730"/>
            <a:ext cx="32423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Performs arithmetic operations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381000" y="4411861"/>
            <a:ext cx="3445520" cy="647700"/>
          </a:xfrm>
          <a:prstGeom prst="roundRect">
            <a:avLst>
              <a:gd fmla="val 8824" name="adj"/>
            </a:avLst>
          </a:prstGeom>
          <a:solidFill>
            <a:srgbClr val="FFFFFF"/>
          </a:solidFill>
          <a:ln cap="flat" cmpd="sng" w="19050">
            <a:solidFill>
              <a:srgbClr val="5EA8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514350" y="4545211"/>
            <a:ext cx="3242396" cy="1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rgbClr val="5EA8A7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rgbClr val="5EA8A7"/>
                </a:solidFill>
                <a:latin typeface="Arial"/>
                <a:ea typeface="Arial"/>
                <a:cs typeface="Arial"/>
                <a:sym typeface="Arial"/>
              </a:rPr>
              <a:t>Data Memory</a:t>
            </a:r>
            <a:endParaRPr b="0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514350" y="4773811"/>
            <a:ext cx="3242396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5A6C7D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A6C7D"/>
                </a:solidFill>
                <a:latin typeface="Arial"/>
                <a:ea typeface="Arial"/>
                <a:cs typeface="Arial"/>
                <a:sym typeface="Arial"/>
              </a:rPr>
              <a:t>Load and store data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1320" y="1598052"/>
            <a:ext cx="5012680" cy="312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2C5F8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5"/>
          <p:cNvSpPr/>
          <p:nvPr/>
        </p:nvSpPr>
        <p:spPr>
          <a:xfrm>
            <a:off x="310650" y="182700"/>
            <a:ext cx="8522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Arial"/>
              <a:buNone/>
            </a:pPr>
            <a:r>
              <a:rPr b="1" lang="en" sz="2700">
                <a:solidFill>
                  <a:srgbClr val="FFFFFF"/>
                </a:solidFill>
              </a:rPr>
              <a:t>The instructions for both </a:t>
            </a:r>
            <a:r>
              <a:rPr b="1" lang="en" sz="2700">
                <a:solidFill>
                  <a:srgbClr val="FFFFFF"/>
                </a:solidFill>
              </a:rPr>
              <a:t>architectures</a:t>
            </a:r>
            <a:endParaRPr b="0" i="0" sz="2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13" y="1269375"/>
            <a:ext cx="4222616" cy="38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4050" y="1269363"/>
            <a:ext cx="4369948" cy="387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1873416" y="822375"/>
            <a:ext cx="93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16-Bit</a:t>
            </a: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6465825" y="822375"/>
            <a:ext cx="98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</a:rPr>
              <a:t>32</a:t>
            </a:r>
            <a:r>
              <a:rPr lang="en" sz="2200">
                <a:solidFill>
                  <a:schemeClr val="dk1"/>
                </a:solidFill>
              </a:rPr>
              <a:t>-Bit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